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Sansita"/>
      <p:regular r:id="rId25"/>
      <p:bold r:id="rId26"/>
      <p:italic r:id="rId27"/>
      <p:boldItalic r:id="rId28"/>
    </p:embeddedFon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h6TN325ewsoiaIGoUquuyMbgoP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ansita-bold.fntdata"/><Relationship Id="rId25" Type="http://schemas.openxmlformats.org/officeDocument/2006/relationships/font" Target="fonts/Sansita-regular.fntdata"/><Relationship Id="rId28" Type="http://schemas.openxmlformats.org/officeDocument/2006/relationships/font" Target="fonts/Sansita-boldItalic.fntdata"/><Relationship Id="rId27" Type="http://schemas.openxmlformats.org/officeDocument/2006/relationships/font" Target="fonts/Sansit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c344d308a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7c344d308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c344d308a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7c344d308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a1ee0c60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1a1ee0c60b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1ee0c60b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a1ee0c60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be8a0942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be8a094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be8a09423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ebe8a094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be8a09423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ebe8a094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c344d308a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7c344d308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type="title"/>
          </p:nvPr>
        </p:nvSpPr>
        <p:spPr>
          <a:xfrm>
            <a:off x="865430" y="1390644"/>
            <a:ext cx="3819680" cy="1181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4" name="Google Shape;74;p29"/>
          <p:cNvSpPr txBox="1"/>
          <p:nvPr>
            <p:ph idx="1" type="body"/>
          </p:nvPr>
        </p:nvSpPr>
        <p:spPr>
          <a:xfrm>
            <a:off x="866216" y="2743200"/>
            <a:ext cx="381373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>
            <a:off x="866217" y="3600440"/>
            <a:ext cx="6619243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/>
          <p:nvPr>
            <p:ph idx="2" type="pic"/>
          </p:nvPr>
        </p:nvSpPr>
        <p:spPr>
          <a:xfrm>
            <a:off x="866216" y="514350"/>
            <a:ext cx="6619244" cy="2730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1" name="Google Shape;81;p30"/>
          <p:cNvSpPr txBox="1"/>
          <p:nvPr>
            <p:ph idx="1" type="body"/>
          </p:nvPr>
        </p:nvSpPr>
        <p:spPr>
          <a:xfrm>
            <a:off x="866217" y="4025494"/>
            <a:ext cx="6619242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82" name="Google Shape;82;p30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0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866216" y="1085850"/>
            <a:ext cx="6619244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" type="body"/>
          </p:nvPr>
        </p:nvSpPr>
        <p:spPr>
          <a:xfrm>
            <a:off x="866216" y="2743200"/>
            <a:ext cx="6619244" cy="177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88" name="Google Shape;88;p31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type="title"/>
          </p:nvPr>
        </p:nvSpPr>
        <p:spPr>
          <a:xfrm>
            <a:off x="1181101" y="1085850"/>
            <a:ext cx="5999486" cy="1742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idx="1" type="body"/>
          </p:nvPr>
        </p:nvSpPr>
        <p:spPr>
          <a:xfrm>
            <a:off x="1447800" y="2828380"/>
            <a:ext cx="5459737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b="0" i="0" sz="105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4" name="Google Shape;94;p32"/>
          <p:cNvSpPr txBox="1"/>
          <p:nvPr>
            <p:ph idx="2" type="body"/>
          </p:nvPr>
        </p:nvSpPr>
        <p:spPr>
          <a:xfrm>
            <a:off x="866216" y="3262993"/>
            <a:ext cx="6619244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5" name="Google Shape;95;p32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" name="Google Shape;98;p32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15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3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15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/>
          <p:nvPr>
            <p:ph type="title"/>
          </p:nvPr>
        </p:nvSpPr>
        <p:spPr>
          <a:xfrm>
            <a:off x="866216" y="2343151"/>
            <a:ext cx="6619245" cy="1239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33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sz="31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" type="body"/>
          </p:nvPr>
        </p:nvSpPr>
        <p:spPr>
          <a:xfrm>
            <a:off x="474710" y="1485900"/>
            <a:ext cx="221015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09" name="Google Shape;109;p34"/>
          <p:cNvSpPr txBox="1"/>
          <p:nvPr>
            <p:ph idx="2" type="body"/>
          </p:nvPr>
        </p:nvSpPr>
        <p:spPr>
          <a:xfrm>
            <a:off x="489347" y="2000250"/>
            <a:ext cx="2195513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0" name="Google Shape;110;p34"/>
          <p:cNvSpPr txBox="1"/>
          <p:nvPr>
            <p:ph idx="3" type="body"/>
          </p:nvPr>
        </p:nvSpPr>
        <p:spPr>
          <a:xfrm>
            <a:off x="2912745" y="1485900"/>
            <a:ext cx="220218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11" name="Google Shape;111;p34"/>
          <p:cNvSpPr txBox="1"/>
          <p:nvPr>
            <p:ph idx="4" type="body"/>
          </p:nvPr>
        </p:nvSpPr>
        <p:spPr>
          <a:xfrm>
            <a:off x="2904829" y="2000250"/>
            <a:ext cx="2210096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2" name="Google Shape;112;p34"/>
          <p:cNvSpPr txBox="1"/>
          <p:nvPr>
            <p:ph idx="5" type="body"/>
          </p:nvPr>
        </p:nvSpPr>
        <p:spPr>
          <a:xfrm>
            <a:off x="5343525" y="1485900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13" name="Google Shape;113;p34"/>
          <p:cNvSpPr txBox="1"/>
          <p:nvPr>
            <p:ph idx="6" type="body"/>
          </p:nvPr>
        </p:nvSpPr>
        <p:spPr>
          <a:xfrm>
            <a:off x="5343525" y="2000250"/>
            <a:ext cx="2199085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114" name="Google Shape;114;p34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34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34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sz="31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5"/>
          <p:cNvSpPr txBox="1"/>
          <p:nvPr>
            <p:ph idx="1" type="body"/>
          </p:nvPr>
        </p:nvSpPr>
        <p:spPr>
          <a:xfrm>
            <a:off x="489347" y="3188212"/>
            <a:ext cx="220503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22" name="Google Shape;122;p35"/>
          <p:cNvSpPr/>
          <p:nvPr>
            <p:ph idx="2" type="pic"/>
          </p:nvPr>
        </p:nvSpPr>
        <p:spPr>
          <a:xfrm>
            <a:off x="489347" y="1657350"/>
            <a:ext cx="2205038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35"/>
          <p:cNvSpPr txBox="1"/>
          <p:nvPr>
            <p:ph idx="3" type="body"/>
          </p:nvPr>
        </p:nvSpPr>
        <p:spPr>
          <a:xfrm>
            <a:off x="489347" y="3620409"/>
            <a:ext cx="220503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24" name="Google Shape;124;p35"/>
          <p:cNvSpPr txBox="1"/>
          <p:nvPr>
            <p:ph idx="4" type="body"/>
          </p:nvPr>
        </p:nvSpPr>
        <p:spPr>
          <a:xfrm>
            <a:off x="2917032" y="3188212"/>
            <a:ext cx="219789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25" name="Google Shape;125;p35"/>
          <p:cNvSpPr/>
          <p:nvPr>
            <p:ph idx="5" type="pic"/>
          </p:nvPr>
        </p:nvSpPr>
        <p:spPr>
          <a:xfrm>
            <a:off x="2917031" y="1657350"/>
            <a:ext cx="2197894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35"/>
          <p:cNvSpPr txBox="1"/>
          <p:nvPr>
            <p:ph idx="6" type="body"/>
          </p:nvPr>
        </p:nvSpPr>
        <p:spPr>
          <a:xfrm>
            <a:off x="2916016" y="3620408"/>
            <a:ext cx="2200805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27" name="Google Shape;127;p35"/>
          <p:cNvSpPr txBox="1"/>
          <p:nvPr>
            <p:ph idx="7" type="body"/>
          </p:nvPr>
        </p:nvSpPr>
        <p:spPr>
          <a:xfrm>
            <a:off x="5343525" y="3188212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28" name="Google Shape;128;p35"/>
          <p:cNvSpPr/>
          <p:nvPr>
            <p:ph idx="8" type="pic"/>
          </p:nvPr>
        </p:nvSpPr>
        <p:spPr>
          <a:xfrm>
            <a:off x="5343525" y="1657350"/>
            <a:ext cx="2199085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35"/>
          <p:cNvSpPr txBox="1"/>
          <p:nvPr>
            <p:ph idx="9" type="body"/>
          </p:nvPr>
        </p:nvSpPr>
        <p:spPr>
          <a:xfrm>
            <a:off x="5343432" y="3620406"/>
            <a:ext cx="220199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130" name="Google Shape;130;p35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35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35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 rot="5400000">
            <a:off x="2609131" y="-241958"/>
            <a:ext cx="3146611" cy="670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 rot="5400000">
            <a:off x="4700587" y="1850231"/>
            <a:ext cx="4369594" cy="13144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 rot="5400000">
            <a:off x="1259683" y="-104774"/>
            <a:ext cx="4026693" cy="556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ctrTitle"/>
          </p:nvPr>
        </p:nvSpPr>
        <p:spPr>
          <a:xfrm>
            <a:off x="866216" y="1085850"/>
            <a:ext cx="6619244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866217" y="2146300"/>
            <a:ext cx="6619243" cy="1436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4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827485" y="1545432"/>
            <a:ext cx="3297254" cy="3146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46" name="Google Shape;46;p25"/>
          <p:cNvSpPr txBox="1"/>
          <p:nvPr>
            <p:ph idx="2" type="body"/>
          </p:nvPr>
        </p:nvSpPr>
        <p:spPr>
          <a:xfrm>
            <a:off x="4240870" y="1542069"/>
            <a:ext cx="3297256" cy="315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827485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53" name="Google Shape;53;p26"/>
          <p:cNvSpPr txBox="1"/>
          <p:nvPr>
            <p:ph idx="2" type="body"/>
          </p:nvPr>
        </p:nvSpPr>
        <p:spPr>
          <a:xfrm>
            <a:off x="827485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54" name="Google Shape;54;p26"/>
          <p:cNvSpPr txBox="1"/>
          <p:nvPr>
            <p:ph idx="3" type="body"/>
          </p:nvPr>
        </p:nvSpPr>
        <p:spPr>
          <a:xfrm>
            <a:off x="4240872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55" name="Google Shape;55;p26"/>
          <p:cNvSpPr txBox="1"/>
          <p:nvPr>
            <p:ph idx="4" type="body"/>
          </p:nvPr>
        </p:nvSpPr>
        <p:spPr>
          <a:xfrm>
            <a:off x="4240872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56" name="Google Shape;56;p2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>
            <a:off x="866215" y="1085850"/>
            <a:ext cx="2550798" cy="1085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" type="body"/>
          </p:nvPr>
        </p:nvSpPr>
        <p:spPr>
          <a:xfrm>
            <a:off x="3588462" y="1085850"/>
            <a:ext cx="389699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04800" lvl="0" marL="457200" algn="l">
              <a:spcBef>
                <a:spcPts val="750"/>
              </a:spcBef>
              <a:spcAft>
                <a:spcPts val="0"/>
              </a:spcAft>
              <a:buSzPts val="1200"/>
              <a:buChar char="►"/>
              <a:defRPr sz="1500"/>
            </a:lvl1pPr>
            <a:lvl2pPr indent="-297180" lvl="1" marL="9144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2pPr>
            <a:lvl3pPr indent="-289560" lvl="2" marL="13716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3pPr>
            <a:lvl4pPr indent="-281939" lvl="3" marL="18288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4pPr>
            <a:lvl5pPr indent="-281939" lvl="4" marL="22860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5pPr>
            <a:lvl6pPr indent="-281939" lvl="5" marL="27432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6pPr>
            <a:lvl7pPr indent="-281939" lvl="6" marL="32004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7pPr>
            <a:lvl8pPr indent="-281940" lvl="7" marL="3657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8pPr>
            <a:lvl9pPr indent="-281940" lvl="8" marL="41148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9pPr>
          </a:lstStyle>
          <a:p/>
        </p:txBody>
      </p:sp>
      <p:sp>
        <p:nvSpPr>
          <p:cNvPr id="67" name="Google Shape;67;p28"/>
          <p:cNvSpPr txBox="1"/>
          <p:nvPr>
            <p:ph idx="2" type="body"/>
          </p:nvPr>
        </p:nvSpPr>
        <p:spPr>
          <a:xfrm>
            <a:off x="866215" y="2346961"/>
            <a:ext cx="2550797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68" name="Google Shape;68;p28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b="0" i="0" sz="315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7180" lvl="1" marL="9144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9560" lvl="2" marL="13716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1939" lvl="3" marL="18288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1939" lvl="4" marL="22860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1939" lvl="5" marL="27432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1939" lvl="6" marL="32004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1940" lvl="7" marL="36576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1940" lvl="8" marL="41148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16.jp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5604479" y="-505574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445221" y="3967213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5189186" y="-64"/>
            <a:ext cx="3954814" cy="5143564"/>
          </a:xfrm>
          <a:custGeom>
            <a:rect b="b" l="l" r="r" t="t"/>
            <a:pathLst>
              <a:path extrusionOk="0" h="10286873" w="8606155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6160" r="-5615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0" y="-505574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14090" y="3266763"/>
            <a:ext cx="33243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Alumnos: Eduardo Álvarez</a:t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                       Felipe Silva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t/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Profesor: Fernando Herrera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Asignatura: Capstone</a:t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t/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lang="es" sz="1273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Septiembre</a:t>
            </a: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04800" y="1572773"/>
            <a:ext cx="5772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FFFBF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 y Análisis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04800" y="1949694"/>
            <a:ext cx="5090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PROYECTO APT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“P</a:t>
            </a:r>
            <a:r>
              <a:rPr b="0" i="0" lang="es" sz="2400" u="none" cap="none" strike="noStrike">
                <a:solidFill>
                  <a:srgbClr val="56A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ortal de Gestión de ayudantías - StudIA</a:t>
            </a: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c344d308a_1_29"/>
          <p:cNvSpPr txBox="1"/>
          <p:nvPr>
            <p:ph type="title"/>
          </p:nvPr>
        </p:nvSpPr>
        <p:spPr>
          <a:xfrm>
            <a:off x="3612528" y="145374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Sprints</a:t>
            </a:r>
            <a:endParaRPr/>
          </a:p>
        </p:txBody>
      </p:sp>
      <p:sp>
        <p:nvSpPr>
          <p:cNvPr id="272" name="Google Shape;272;g37c344d308a_1_29"/>
          <p:cNvSpPr txBox="1"/>
          <p:nvPr>
            <p:ph idx="1" type="body"/>
          </p:nvPr>
        </p:nvSpPr>
        <p:spPr>
          <a:xfrm>
            <a:off x="447523" y="1059405"/>
            <a:ext cx="2898404" cy="3413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93693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4 – Publicación y Administración de Ayudantías (Semana 9–10)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764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Permitir a ayudantes y administradores publicar ayudantías.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Publicación de nuevas ayudantías (ayudantes).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Aprobación/revisión de ayudantías (administrador).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Integración con calendario/agenda básica.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764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Ayudantías publicadas y administradas desde panel interno.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142856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7c344d308a_1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4" name="Google Shape;274;g37c344d308a_1_29"/>
          <p:cNvSpPr txBox="1"/>
          <p:nvPr>
            <p:ph idx="4294967295" type="body"/>
          </p:nvPr>
        </p:nvSpPr>
        <p:spPr>
          <a:xfrm>
            <a:off x="5697177" y="996122"/>
            <a:ext cx="3168650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ts val="120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5 – Búsqueda, Filtros y Comunicación (Semana 11–12)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8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Mejorar usabilidad y comunicación.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Implementación de búsqueda de ayudantías (por asignatura, fecha, ayudante).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Filtros avanzados.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Comunicación básica entre estudiante y ayudante (chat interno o mensajes).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8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Módulo de búsqueda y primer sistema de mensajería interna.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ts val="1857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El contenido generado por IA puede ser incorrecto." id="275" name="Google Shape;275;g37c344d308a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3203" y="1969836"/>
            <a:ext cx="1907373" cy="144827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7c344d308a_1_29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c344d308a_1_41"/>
          <p:cNvSpPr txBox="1"/>
          <p:nvPr>
            <p:ph type="title"/>
          </p:nvPr>
        </p:nvSpPr>
        <p:spPr>
          <a:xfrm>
            <a:off x="3902814" y="1930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Sprints</a:t>
            </a:r>
            <a:endParaRPr/>
          </a:p>
        </p:txBody>
      </p:sp>
      <p:sp>
        <p:nvSpPr>
          <p:cNvPr id="282" name="Google Shape;282;g37c344d308a_1_41"/>
          <p:cNvSpPr txBox="1"/>
          <p:nvPr>
            <p:ph idx="1" type="body"/>
          </p:nvPr>
        </p:nvSpPr>
        <p:spPr>
          <a:xfrm>
            <a:off x="407594" y="1107100"/>
            <a:ext cx="2887149" cy="33560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93693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6 – Administración y Seguridad (Semana 13–14)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764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Panel administrativo robusto y mejoras de seguridad.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Panel de administración (usuarios, roles, estadísticas).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Auditoría de accesos y acciones.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Implementación de políticas de seguridad (ej: caducidad de sesión, logs).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764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Panel administrativo completo + seguridad aplicada.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3693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109243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7c344d308a_1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4" name="Google Shape;284;g37c344d308a_1_41"/>
          <p:cNvSpPr txBox="1"/>
          <p:nvPr>
            <p:ph idx="4294967295" type="body"/>
          </p:nvPr>
        </p:nvSpPr>
        <p:spPr>
          <a:xfrm>
            <a:off x="6059488" y="1022350"/>
            <a:ext cx="3084512" cy="3776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ct val="8000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7 – Reportes, Estadísticas y Cierre (Semana 15–16)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Implementar reportes y preparar cierre del proyecto.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64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Generación de reportes de uso (inscripciones, asistencia, rendimiento).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6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Dashboards para supervisores.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6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Corrección de bugs y optimización de rendimiento.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6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Documentación técnica y manual de usuario.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Sistema con reportes funcionales y listo para presentación final.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109243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El contenido generado por IA puede ser incorrecto." id="285" name="Google Shape;285;g37c344d308a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5168" y="1937656"/>
            <a:ext cx="1971892" cy="14972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7c344d308a_1_41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5"/>
          <p:cNvCxnSpPr>
            <a:stCxn id="292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5"/>
          <p:cNvSpPr txBox="1"/>
          <p:nvPr>
            <p:ph type="title"/>
          </p:nvPr>
        </p:nvSpPr>
        <p:spPr>
          <a:xfrm>
            <a:off x="134948" y="1945121"/>
            <a:ext cx="2945136" cy="1499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Cronograma para el desarrollo del proyecto</a:t>
            </a:r>
            <a:endParaRPr/>
          </a:p>
        </p:txBody>
      </p:sp>
      <p:sp>
        <p:nvSpPr>
          <p:cNvPr id="295" name="Google Shape;29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6" name="Google Shape;29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1350" y="231025"/>
            <a:ext cx="5531400" cy="48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9"/>
          <p:cNvCxnSpPr>
            <a:stCxn id="302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9"/>
          <p:cNvSpPr txBox="1"/>
          <p:nvPr>
            <p:ph type="title"/>
          </p:nvPr>
        </p:nvSpPr>
        <p:spPr>
          <a:xfrm>
            <a:off x="1052550" y="57401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Tecnologías Utilizadas</a:t>
            </a:r>
            <a:endParaRPr/>
          </a:p>
        </p:txBody>
      </p:sp>
      <p:sp>
        <p:nvSpPr>
          <p:cNvPr id="305" name="Google Shape;30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Qué es PostgreSQL?" id="306" name="Google Shape;3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401" y="3353015"/>
            <a:ext cx="2244309" cy="1262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 Stack Web Development with Python and Django (Part 7/7) - YouTube" id="307" name="Google Shape;3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5155" y="1508113"/>
            <a:ext cx="3020430" cy="1502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 - ReDigital" id="308" name="Google Shape;30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9859" y="1494598"/>
            <a:ext cx="1810061" cy="1502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ing Azure DevOps Repo with Visual Studio Code | by Randula Koralage  | Medium" id="309" name="Google Shape;30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9139" y="3404059"/>
            <a:ext cx="2666446" cy="12591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rd - YouTube" id="310" name="Google Shape;31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69860" y="3353015"/>
            <a:ext cx="2244309" cy="126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766" y="1485939"/>
            <a:ext cx="2146944" cy="150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2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22"/>
          <p:cNvCxnSpPr>
            <a:stCxn id="317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22"/>
          <p:cNvSpPr txBox="1"/>
          <p:nvPr>
            <p:ph type="title"/>
          </p:nvPr>
        </p:nvSpPr>
        <p:spPr>
          <a:xfrm>
            <a:off x="1052550" y="641824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Resultados Esperados y próximos pasos</a:t>
            </a:r>
            <a:endParaRPr/>
          </a:p>
        </p:txBody>
      </p:sp>
      <p:sp>
        <p:nvSpPr>
          <p:cNvPr id="320" name="Google Shape;3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21" name="Google Shape;321;p22"/>
          <p:cNvGrpSpPr/>
          <p:nvPr/>
        </p:nvGrpSpPr>
        <p:grpSpPr>
          <a:xfrm>
            <a:off x="1255867" y="1725795"/>
            <a:ext cx="6095999" cy="2476500"/>
            <a:chOff x="0" y="299380"/>
            <a:chExt cx="6095999" cy="2476500"/>
          </a:xfrm>
        </p:grpSpPr>
        <p:sp>
          <p:nvSpPr>
            <p:cNvPr id="322" name="Google Shape;322;p22"/>
            <p:cNvSpPr/>
            <p:nvPr/>
          </p:nvSpPr>
          <p:spPr>
            <a:xfrm>
              <a:off x="0" y="299380"/>
              <a:ext cx="1904999" cy="1143000"/>
            </a:xfrm>
            <a:prstGeom prst="rect">
              <a:avLst/>
            </a:prstGeom>
            <a:solidFill>
              <a:srgbClr val="EECE17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2"/>
            <p:cNvSpPr txBox="1"/>
            <p:nvPr/>
          </p:nvSpPr>
          <p:spPr>
            <a:xfrm>
              <a:off x="0" y="2993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Mejora del Rendimiento Académico: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Reducción de la deserción estudiantil.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Aumento de la tasa de aprobación en asignaturas con altas tasas de reprobación.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2095500" y="299380"/>
              <a:ext cx="1904999" cy="1143000"/>
            </a:xfrm>
            <a:prstGeom prst="rect">
              <a:avLst/>
            </a:prstGeom>
            <a:solidFill>
              <a:srgbClr val="4E556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2"/>
            <p:cNvSpPr txBox="1"/>
            <p:nvPr/>
          </p:nvSpPr>
          <p:spPr>
            <a:xfrm>
              <a:off x="2095500" y="2993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Optimización de la Gestión Administrativa: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Eficiencia en la aprobación de solicitudes de ayudantías.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Mejor control y seguimiento de la participación y el impacto de las ayudantías.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4191000" y="299380"/>
              <a:ext cx="1904999" cy="1143000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2"/>
            <p:cNvSpPr txBox="1"/>
            <p:nvPr/>
          </p:nvSpPr>
          <p:spPr>
            <a:xfrm>
              <a:off x="4191000" y="2993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Beneficios Económicos para los Estudiantes: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Generación de ingresos adicionales para los estudiantes ayudantes.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Desarrollo de habilidades de enseñanza y liderazgo.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1047750" y="1632880"/>
              <a:ext cx="1904999" cy="1143000"/>
            </a:xfrm>
            <a:prstGeom prst="rect">
              <a:avLst/>
            </a:prstGeom>
            <a:solidFill>
              <a:srgbClr val="768FC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2"/>
            <p:cNvSpPr txBox="1"/>
            <p:nvPr/>
          </p:nvSpPr>
          <p:spPr>
            <a:xfrm>
              <a:off x="1047750" y="16328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Facilidad de Uso y Accesibilidad: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Interfaz intuitiva para una navegación y agendamiento sin complicaciones.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Diseño responsivo accesible desde diferentes dispositivos.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143250" y="1632880"/>
              <a:ext cx="1904999" cy="1143000"/>
            </a:xfrm>
            <a:prstGeom prst="rect">
              <a:avLst/>
            </a:prstGeom>
            <a:solidFill>
              <a:srgbClr val="EF5D2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2"/>
            <p:cNvSpPr txBox="1"/>
            <p:nvPr/>
          </p:nvSpPr>
          <p:spPr>
            <a:xfrm>
              <a:off x="3143250" y="16328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Implementación Técnica Satisfactoria: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Uso eficiente de tecnologías como Django, PostgreSQL, Docker, y multitenancy.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Cumplimiento de los requisitos de seguridad y rendimiento.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1ee0c60b0_0_5"/>
          <p:cNvSpPr/>
          <p:nvPr/>
        </p:nvSpPr>
        <p:spPr>
          <a:xfrm>
            <a:off x="-110099" y="4629150"/>
            <a:ext cx="901445" cy="901445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a1ee0c60b0_0_5"/>
          <p:cNvSpPr/>
          <p:nvPr/>
        </p:nvSpPr>
        <p:spPr>
          <a:xfrm>
            <a:off x="4916694" y="-516667"/>
            <a:ext cx="1146660" cy="114666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a1ee0c60b0_0_5"/>
          <p:cNvSpPr/>
          <p:nvPr/>
        </p:nvSpPr>
        <p:spPr>
          <a:xfrm>
            <a:off x="6949016" y="-840923"/>
            <a:ext cx="2382343" cy="2476500"/>
          </a:xfrm>
          <a:custGeom>
            <a:rect b="b" l="l" r="r" t="t"/>
            <a:pathLst>
              <a:path extrusionOk="0" h="6350000" w="6108573">
                <a:moveTo>
                  <a:pt x="6108573" y="0"/>
                </a:moveTo>
                <a:lnTo>
                  <a:pt x="6108573" y="3295396"/>
                </a:lnTo>
                <a:cubicBezTo>
                  <a:pt x="6108573" y="4982464"/>
                  <a:pt x="4741164" y="6350000"/>
                  <a:pt x="3054350" y="6350000"/>
                </a:cubicBezTo>
                <a:cubicBezTo>
                  <a:pt x="1367536" y="6350000"/>
                  <a:pt x="0" y="4982464"/>
                  <a:pt x="0" y="3295523"/>
                </a:cubicBezTo>
                <a:lnTo>
                  <a:pt x="0" y="0"/>
                </a:lnTo>
                <a:lnTo>
                  <a:pt x="61085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68" r="-19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g1a1ee0c60b0_0_5"/>
          <p:cNvCxnSpPr/>
          <p:nvPr/>
        </p:nvCxnSpPr>
        <p:spPr>
          <a:xfrm>
            <a:off x="-81342" y="2061757"/>
            <a:ext cx="4367711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g1a1ee0c60b0_0_5"/>
          <p:cNvSpPr/>
          <p:nvPr/>
        </p:nvSpPr>
        <p:spPr>
          <a:xfrm>
            <a:off x="1968600" y="2551412"/>
            <a:ext cx="854207" cy="854206"/>
          </a:xfrm>
          <a:custGeom>
            <a:rect b="b" l="l" r="r" t="t"/>
            <a:pathLst>
              <a:path extrusionOk="0" h="1708413" w="1708413">
                <a:moveTo>
                  <a:pt x="0" y="0"/>
                </a:moveTo>
                <a:lnTo>
                  <a:pt x="1708413" y="0"/>
                </a:lnTo>
                <a:lnTo>
                  <a:pt x="1708413" y="1708412"/>
                </a:lnTo>
                <a:lnTo>
                  <a:pt x="0" y="1708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a1ee0c60b0_0_5"/>
          <p:cNvSpPr/>
          <p:nvPr/>
        </p:nvSpPr>
        <p:spPr>
          <a:xfrm>
            <a:off x="4065497" y="2546112"/>
            <a:ext cx="865365" cy="864799"/>
          </a:xfrm>
          <a:custGeom>
            <a:rect b="b" l="l" r="r" t="t"/>
            <a:pathLst>
              <a:path extrusionOk="0" h="1729599" w="1730731">
                <a:moveTo>
                  <a:pt x="0" y="0"/>
                </a:moveTo>
                <a:lnTo>
                  <a:pt x="1730731" y="0"/>
                </a:lnTo>
                <a:lnTo>
                  <a:pt x="1730731" y="1729599"/>
                </a:lnTo>
                <a:lnTo>
                  <a:pt x="0" y="1729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a1ee0c60b0_0_5"/>
          <p:cNvSpPr/>
          <p:nvPr/>
        </p:nvSpPr>
        <p:spPr>
          <a:xfrm>
            <a:off x="6074838" y="2514406"/>
            <a:ext cx="1015013" cy="1015013"/>
          </a:xfrm>
          <a:custGeom>
            <a:rect b="b" l="l" r="r" t="t"/>
            <a:pathLst>
              <a:path extrusionOk="0" h="2030026" w="2030026">
                <a:moveTo>
                  <a:pt x="0" y="0"/>
                </a:moveTo>
                <a:lnTo>
                  <a:pt x="2030026" y="0"/>
                </a:lnTo>
                <a:lnTo>
                  <a:pt x="2030026" y="2030027"/>
                </a:lnTo>
                <a:lnTo>
                  <a:pt x="0" y="2030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a1ee0c60b0_0_5"/>
          <p:cNvSpPr txBox="1"/>
          <p:nvPr/>
        </p:nvSpPr>
        <p:spPr>
          <a:xfrm>
            <a:off x="1052455" y="885333"/>
            <a:ext cx="3117585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4"/>
              <a:buFont typeface="Arial"/>
              <a:buNone/>
            </a:pPr>
            <a:r>
              <a:rPr b="0" i="0" lang="es" sz="32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a1ee0c60b0_0_5"/>
          <p:cNvSpPr txBox="1"/>
          <p:nvPr/>
        </p:nvSpPr>
        <p:spPr>
          <a:xfrm>
            <a:off x="8445867" y="4605338"/>
            <a:ext cx="9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a1ee0c60b0_0_5"/>
          <p:cNvSpPr txBox="1"/>
          <p:nvPr/>
        </p:nvSpPr>
        <p:spPr>
          <a:xfrm>
            <a:off x="688908" y="1693616"/>
            <a:ext cx="4801200" cy="43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44"/>
              <a:buFont typeface="Arial"/>
              <a:buNone/>
            </a:pPr>
            <a:r>
              <a:rPr b="0" i="0" lang="es" sz="234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Puntos del Proceso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1a1ee0c60b0_0_5"/>
          <p:cNvSpPr txBox="1"/>
          <p:nvPr/>
        </p:nvSpPr>
        <p:spPr>
          <a:xfrm>
            <a:off x="1471163" y="3662163"/>
            <a:ext cx="208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4"/>
              <a:buFont typeface="Arial"/>
              <a:buNone/>
            </a:pPr>
            <a:r>
              <a:rPr b="0" i="0" lang="es" sz="1494" u="none" cap="none" strike="noStrike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Propuesta de desarrollo</a:t>
            </a:r>
            <a:endParaRPr b="0" i="0" sz="1494" u="none" cap="none" strike="noStrike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a1ee0c60b0_0_5"/>
          <p:cNvSpPr txBox="1"/>
          <p:nvPr/>
        </p:nvSpPr>
        <p:spPr>
          <a:xfrm>
            <a:off x="3438500" y="3635108"/>
            <a:ext cx="2140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4"/>
              <a:buFont typeface="Arial"/>
              <a:buNone/>
            </a:pPr>
            <a:r>
              <a:rPr b="0" i="0" lang="es" sz="1494" u="none" cap="none" strike="noStrike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Metodologías y tecnologías</a:t>
            </a:r>
            <a:endParaRPr b="0" i="0" sz="1494" u="none" cap="none" strike="noStrike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a1ee0c60b0_0_5"/>
          <p:cNvSpPr txBox="1"/>
          <p:nvPr/>
        </p:nvSpPr>
        <p:spPr>
          <a:xfrm>
            <a:off x="5740624" y="3712925"/>
            <a:ext cx="1841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50" u="none" cap="none" strike="noStrike">
                <a:solidFill>
                  <a:srgbClr val="FFFBFB"/>
                </a:solidFill>
              </a:rPr>
              <a:t>Resultados esperados y próximos pasos</a:t>
            </a:r>
            <a:endParaRPr i="0" sz="1450" u="none" cap="none" strike="noStrike">
              <a:solidFill>
                <a:srgbClr val="FFFBFB"/>
              </a:solidFill>
            </a:endParaRPr>
          </a:p>
        </p:txBody>
      </p:sp>
      <p:sp>
        <p:nvSpPr>
          <p:cNvPr id="349" name="Google Shape;349;g1a1ee0c60b0_0_5"/>
          <p:cNvSpPr txBox="1"/>
          <p:nvPr>
            <p:ph idx="12" type="sldNum"/>
          </p:nvPr>
        </p:nvSpPr>
        <p:spPr>
          <a:xfrm>
            <a:off x="8602052" y="4714874"/>
            <a:ext cx="419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19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1ee0c60b0_0_0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a1ee0c60b0_0_0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g1a1ee0c60b0_0_0"/>
          <p:cNvCxnSpPr>
            <a:stCxn id="163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g1a1ee0c60b0_0_0"/>
          <p:cNvSpPr txBox="1"/>
          <p:nvPr>
            <p:ph type="title"/>
          </p:nvPr>
        </p:nvSpPr>
        <p:spPr>
          <a:xfrm>
            <a:off x="1052550" y="57401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Integrantes del proyecto</a:t>
            </a:r>
            <a:endParaRPr/>
          </a:p>
        </p:txBody>
      </p:sp>
      <p:sp>
        <p:nvSpPr>
          <p:cNvPr id="166" name="Google Shape;166;g1a1ee0c60b0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67" name="Google Shape;167;g1a1ee0c60b0_0_0"/>
          <p:cNvGrpSpPr/>
          <p:nvPr/>
        </p:nvGrpSpPr>
        <p:grpSpPr>
          <a:xfrm>
            <a:off x="1524000" y="1312673"/>
            <a:ext cx="5574753" cy="3651514"/>
            <a:chOff x="0" y="340910"/>
            <a:chExt cx="5574753" cy="3651514"/>
          </a:xfrm>
        </p:grpSpPr>
        <p:sp>
          <p:nvSpPr>
            <p:cNvPr id="168" name="Google Shape;168;g1a1ee0c60b0_0_0"/>
            <p:cNvSpPr/>
            <p:nvPr/>
          </p:nvSpPr>
          <p:spPr>
            <a:xfrm>
              <a:off x="0" y="340910"/>
              <a:ext cx="2443573" cy="1730431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rgbClr val="F7ECCB">
                <a:alpha val="89019"/>
              </a:srgbClr>
            </a:solidFill>
            <a:ln cap="flat" cmpd="sng" w="25400">
              <a:solidFill>
                <a:srgbClr val="EECE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1a1ee0c60b0_0_0"/>
            <p:cNvSpPr/>
            <p:nvPr/>
          </p:nvSpPr>
          <p:spPr>
            <a:xfrm>
              <a:off x="0" y="2054330"/>
              <a:ext cx="2457669" cy="192823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D7BA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1a1ee0c60b0_0_0"/>
            <p:cNvSpPr txBox="1"/>
            <p:nvPr/>
          </p:nvSpPr>
          <p:spPr>
            <a:xfrm>
              <a:off x="0" y="2054330"/>
              <a:ext cx="1730753" cy="1928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47650" spcFirstLastPara="1" rIns="82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t/>
              </a:r>
              <a:endParaRPr b="0" i="0" sz="6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a1ee0c60b0_0_0"/>
            <p:cNvSpPr/>
            <p:nvPr/>
          </p:nvSpPr>
          <p:spPr>
            <a:xfrm>
              <a:off x="675707" y="762849"/>
              <a:ext cx="1013078" cy="1013078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16993" l="0" r="0" t="-16993"/>
              </a:stretch>
            </a:blipFill>
            <a:ln cap="flat" cmpd="sng" w="25400">
              <a:solidFill>
                <a:srgbClr val="EECE1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a1ee0c60b0_0_0"/>
            <p:cNvSpPr/>
            <p:nvPr/>
          </p:nvSpPr>
          <p:spPr>
            <a:xfrm>
              <a:off x="3127736" y="370005"/>
              <a:ext cx="2447017" cy="1752168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rgbClr val="F7ECCB">
                <a:alpha val="89019"/>
              </a:srgbClr>
            </a:solidFill>
            <a:ln cap="flat" cmpd="sng" w="25400">
              <a:solidFill>
                <a:srgbClr val="EECE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1a1ee0c60b0_0_0"/>
            <p:cNvSpPr/>
            <p:nvPr/>
          </p:nvSpPr>
          <p:spPr>
            <a:xfrm>
              <a:off x="3118720" y="2069204"/>
              <a:ext cx="2454572" cy="192322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D7BA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1a1ee0c60b0_0_0"/>
            <p:cNvSpPr txBox="1"/>
            <p:nvPr/>
          </p:nvSpPr>
          <p:spPr>
            <a:xfrm>
              <a:off x="3118720" y="2069204"/>
              <a:ext cx="1728572" cy="19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47650" spcFirstLastPara="1" rIns="82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t/>
              </a:r>
              <a:endParaRPr b="0" i="0" sz="6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1a1ee0c60b0_0_0"/>
            <p:cNvSpPr/>
            <p:nvPr/>
          </p:nvSpPr>
          <p:spPr>
            <a:xfrm>
              <a:off x="3895068" y="776589"/>
              <a:ext cx="1013078" cy="1013078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2997" r="-2996" t="0"/>
              </a:stretch>
            </a:blipFill>
            <a:ln cap="flat" cmpd="sng" w="25400">
              <a:solidFill>
                <a:srgbClr val="EECE1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g1a1ee0c60b0_0_0"/>
          <p:cNvSpPr txBox="1"/>
          <p:nvPr/>
        </p:nvSpPr>
        <p:spPr>
          <a:xfrm>
            <a:off x="1574418" y="3043073"/>
            <a:ext cx="2261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Eduardo Álvarez 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a1ee0c60b0_0_0"/>
          <p:cNvSpPr txBox="1"/>
          <p:nvPr/>
        </p:nvSpPr>
        <p:spPr>
          <a:xfrm>
            <a:off x="4708224" y="3043073"/>
            <a:ext cx="2261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Felipe Silva 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a1ee0c60b0_0_0"/>
          <p:cNvSpPr txBox="1"/>
          <p:nvPr/>
        </p:nvSpPr>
        <p:spPr>
          <a:xfrm>
            <a:off x="4708222" y="3350852"/>
            <a:ext cx="217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Desarrollador FullStack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a1ee0c60b0_0_0"/>
          <p:cNvSpPr txBox="1"/>
          <p:nvPr/>
        </p:nvSpPr>
        <p:spPr>
          <a:xfrm>
            <a:off x="1572128" y="3350852"/>
            <a:ext cx="226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 Master y Desarrollador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a1ee0c60b0_0_0"/>
          <p:cNvSpPr txBox="1"/>
          <p:nvPr/>
        </p:nvSpPr>
        <p:spPr>
          <a:xfrm>
            <a:off x="4708234" y="3581504"/>
            <a:ext cx="233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 desempeñadas: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Front-End y Back-End, pruebas y validación, optimización.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a1ee0c60b0_0_0"/>
          <p:cNvSpPr txBox="1"/>
          <p:nvPr/>
        </p:nvSpPr>
        <p:spPr>
          <a:xfrm>
            <a:off x="1577834" y="3581497"/>
            <a:ext cx="233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 desempeñadas: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del proyecto, planificación de sprints, eliminación de obstáculos, revisión y retrospectiva.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1"/>
          <p:cNvCxnSpPr>
            <a:stCxn id="187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0" name="Google Shape;190;p1"/>
          <p:cNvSpPr/>
          <p:nvPr/>
        </p:nvSpPr>
        <p:spPr>
          <a:xfrm>
            <a:off x="5122038" y="1755900"/>
            <a:ext cx="3100800" cy="30078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5832157" y="1869468"/>
            <a:ext cx="189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Problema o Dolor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5154652" y="2300886"/>
            <a:ext cx="3018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lt1"/>
                </a:solidFill>
              </a:rPr>
              <a:t>Deserción Estudiantil y Bajo Rendimiento Académico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Muchos estudiantes enfrentan dificultades para comprender ciertos temas, lo que lleva a altas tasas de reprobación y abandono de estudios.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lt1"/>
                </a:solidFill>
              </a:rPr>
              <a:t>Falta de Plataformas Eficientes para Tutorías</a:t>
            </a:r>
            <a:endParaRPr b="1" i="0" sz="1500" u="none" cap="none" strike="noStrike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estudiantes que desean ofrecer tutorías a sus compañeros no tienen herramientas organizadas y eficientes para hacerlo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633" y="1755900"/>
            <a:ext cx="4518792" cy="30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"/>
          <p:cNvSpPr txBox="1"/>
          <p:nvPr/>
        </p:nvSpPr>
        <p:spPr>
          <a:xfrm>
            <a:off x="276975" y="566150"/>
            <a:ext cx="56253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¿Han </a:t>
            </a:r>
            <a:r>
              <a:rPr b="1"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necesitado de ayudantías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instancias extras para 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reforzar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sus conocimientos y les resulta muy 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difícil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dado que </a:t>
            </a:r>
            <a:r>
              <a:rPr b="1"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existe la organización ni la gestión</a:t>
            </a:r>
            <a:r>
              <a:rPr lang="e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poder tomar estas ayudantías? 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be8a09423_0_0"/>
          <p:cNvSpPr txBox="1"/>
          <p:nvPr>
            <p:ph type="title"/>
          </p:nvPr>
        </p:nvSpPr>
        <p:spPr>
          <a:xfrm>
            <a:off x="1084537" y="33211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Descripción del Proyecto</a:t>
            </a:r>
            <a:endParaRPr/>
          </a:p>
        </p:txBody>
      </p:sp>
      <p:sp>
        <p:nvSpPr>
          <p:cNvPr id="200" name="Google Shape;200;g2ebe8a0942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1" name="Google Shape;201;g2ebe8a09423_0_0"/>
          <p:cNvSpPr/>
          <p:nvPr/>
        </p:nvSpPr>
        <p:spPr>
          <a:xfrm>
            <a:off x="5652195" y="861305"/>
            <a:ext cx="3100800" cy="39876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ebe8a09423_0_0"/>
          <p:cNvSpPr txBox="1"/>
          <p:nvPr/>
        </p:nvSpPr>
        <p:spPr>
          <a:xfrm>
            <a:off x="5718201" y="1185592"/>
            <a:ext cx="29688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la Plataforma de Agendamiento y Gestión de Ayudantías para estudiantes.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Funcionalidades para los Estudiantes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chemeClr val="lt1"/>
                </a:solidFill>
              </a:rPr>
              <a:t>Agendar Horas de Ayudantías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Selección de asignatura, fecha y hora.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chemeClr val="lt1"/>
                </a:solidFill>
              </a:rPr>
              <a:t>Verificación del estado de solicitudes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(aprobadas, rechazadas, pendientes).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s" sz="1000" u="none" cap="none" strike="noStrike">
                <a:solidFill>
                  <a:schemeClr val="lt1"/>
                </a:solidFill>
              </a:rPr>
              <a:t>nterfaz Intuitiva: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Fácil de usar y accesible para todos los estudiantes.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Funcionalidades para los Administradores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 Solicitudes: Aprobación o rechazo de solicitudes basadas en disponibilidad.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 Usuarios: Administración de perfiles de estudiantes y ayudantes.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Multitenancy: Soporte para múltiples clientes (sedes o departamentos).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ebe8a09423_0_0"/>
          <p:cNvSpPr txBox="1"/>
          <p:nvPr/>
        </p:nvSpPr>
        <p:spPr>
          <a:xfrm>
            <a:off x="5799025" y="877788"/>
            <a:ext cx="23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Propuesta de solución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g2ebe8a09423_0_0"/>
          <p:cNvGrpSpPr/>
          <p:nvPr/>
        </p:nvGrpSpPr>
        <p:grpSpPr>
          <a:xfrm>
            <a:off x="389925" y="1385374"/>
            <a:ext cx="5018155" cy="2718433"/>
            <a:chOff x="0" y="413"/>
            <a:chExt cx="5330524" cy="3387456"/>
          </a:xfrm>
        </p:grpSpPr>
        <p:sp>
          <p:nvSpPr>
            <p:cNvPr id="205" name="Google Shape;205;g2ebe8a09423_0_0"/>
            <p:cNvSpPr/>
            <p:nvPr/>
          </p:nvSpPr>
          <p:spPr>
            <a:xfrm>
              <a:off x="2132224" y="413"/>
              <a:ext cx="3198300" cy="16128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FBF0E2">
                <a:alpha val="89019"/>
              </a:srgbClr>
            </a:solidFill>
            <a:ln cap="flat" cmpd="sng" w="25400">
              <a:solidFill>
                <a:srgbClr val="FBF0E2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ebe8a09423_0_0"/>
            <p:cNvSpPr txBox="1"/>
            <p:nvPr/>
          </p:nvSpPr>
          <p:spPr>
            <a:xfrm>
              <a:off x="2053312" y="79149"/>
              <a:ext cx="2593500" cy="12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350" lIns="6350" spcFirstLastPara="1" rIns="6350" wrap="square" tIns="6350">
              <a:noAutofit/>
            </a:bodyPr>
            <a:lstStyle/>
            <a:p>
              <a:pPr indent="0" lvl="1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Disminuir la deserción estudiantil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Aumentar la tasa de aprobación de ramos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Generar ingresos para los estudiantes a través de las clases de ayudantías.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2ebe8a09423_0_0"/>
            <p:cNvSpPr/>
            <p:nvPr/>
          </p:nvSpPr>
          <p:spPr>
            <a:xfrm>
              <a:off x="0" y="413"/>
              <a:ext cx="2132100" cy="1612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ebe8a09423_0_0"/>
            <p:cNvSpPr txBox="1"/>
            <p:nvPr/>
          </p:nvSpPr>
          <p:spPr>
            <a:xfrm>
              <a:off x="78738" y="79151"/>
              <a:ext cx="1974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s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Objetivo General</a:t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ebe8a09423_0_0"/>
            <p:cNvSpPr/>
            <p:nvPr/>
          </p:nvSpPr>
          <p:spPr>
            <a:xfrm>
              <a:off x="2132224" y="1775069"/>
              <a:ext cx="3198300" cy="16128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4D9ED">
                <a:alpha val="89019"/>
              </a:srgbClr>
            </a:solidFill>
            <a:ln cap="flat" cmpd="sng" w="25400">
              <a:solidFill>
                <a:srgbClr val="D4D9ED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ebe8a09423_0_0"/>
            <p:cNvSpPr txBox="1"/>
            <p:nvPr/>
          </p:nvSpPr>
          <p:spPr>
            <a:xfrm>
              <a:off x="2053338" y="1906489"/>
              <a:ext cx="2672400" cy="12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350" lIns="6350" spcFirstLastPara="1" rIns="6350" wrap="square" tIns="635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Reforzar los estudios y la eficiencia en los ramos.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Mejorar la satisfacción del estudiante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ebe8a09423_0_0"/>
            <p:cNvSpPr/>
            <p:nvPr/>
          </p:nvSpPr>
          <p:spPr>
            <a:xfrm>
              <a:off x="0" y="1774655"/>
              <a:ext cx="2132100" cy="1612800"/>
            </a:xfrm>
            <a:prstGeom prst="roundRect">
              <a:avLst>
                <a:gd fmla="val 16667" name="adj"/>
              </a:avLst>
            </a:prstGeom>
            <a:solidFill>
              <a:srgbClr val="7890C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ebe8a09423_0_0"/>
            <p:cNvSpPr txBox="1"/>
            <p:nvPr/>
          </p:nvSpPr>
          <p:spPr>
            <a:xfrm>
              <a:off x="78738" y="1853393"/>
              <a:ext cx="1974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s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Objetivo Específico</a:t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g2ebe8a09423_0_0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4"/>
          <p:cNvCxnSpPr>
            <a:stCxn id="219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4"/>
          <p:cNvSpPr txBox="1"/>
          <p:nvPr>
            <p:ph type="title"/>
          </p:nvPr>
        </p:nvSpPr>
        <p:spPr>
          <a:xfrm>
            <a:off x="1052550" y="56578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11111"/>
              <a:buFont typeface="Century Gothic"/>
              <a:buNone/>
            </a:pPr>
            <a:r>
              <a:rPr lang="es"/>
              <a:t>Metodología de trabajo para el desarrollo del proyecto</a:t>
            </a:r>
            <a:endParaRPr/>
          </a:p>
        </p:txBody>
      </p:sp>
      <p:sp>
        <p:nvSpPr>
          <p:cNvPr id="222" name="Google Shape;2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Los 5 eventos en Scrum claves para el desarrollo de producto" id="223" name="Google Shape;2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9448" y="1292321"/>
            <a:ext cx="4682004" cy="356598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"/>
          <p:cNvSpPr txBox="1"/>
          <p:nvPr/>
        </p:nvSpPr>
        <p:spPr>
          <a:xfrm>
            <a:off x="648675" y="2111300"/>
            <a:ext cx="230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Flexibilidad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Adaptabilidad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Comunicación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Mejora Continua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Iterativa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"/>
          <p:cNvSpPr txBox="1"/>
          <p:nvPr/>
        </p:nvSpPr>
        <p:spPr>
          <a:xfrm>
            <a:off x="134948" y="107737"/>
            <a:ext cx="46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StudIA</a:t>
            </a: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3"/>
          <p:cNvCxnSpPr>
            <a:stCxn id="230" idx="1"/>
          </p:cNvCxnSpPr>
          <p:nvPr/>
        </p:nvCxnSpPr>
        <p:spPr>
          <a:xfrm>
            <a:off x="134948" y="477187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3" name="Google Shape;233;p3"/>
          <p:cNvGrpSpPr/>
          <p:nvPr/>
        </p:nvGrpSpPr>
        <p:grpSpPr>
          <a:xfrm>
            <a:off x="523643" y="477076"/>
            <a:ext cx="7290768" cy="3973156"/>
            <a:chOff x="-1083243" y="-48025"/>
            <a:chExt cx="6637626" cy="3794801"/>
          </a:xfrm>
        </p:grpSpPr>
        <p:sp>
          <p:nvSpPr>
            <p:cNvPr id="234" name="Google Shape;234;p3"/>
            <p:cNvSpPr txBox="1"/>
            <p:nvPr/>
          </p:nvSpPr>
          <p:spPr>
            <a:xfrm>
              <a:off x="-1083243" y="-48025"/>
              <a:ext cx="60960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Alcances y limitaciones del proyecto</a:t>
              </a:r>
              <a:endParaRPr b="0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541617" y="3462376"/>
              <a:ext cx="6096000" cy="284400"/>
            </a:xfrm>
            <a:prstGeom prst="rect">
              <a:avLst/>
            </a:prstGeom>
            <a:solidFill>
              <a:srgbClr val="171D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"/>
          <p:cNvSpPr txBox="1"/>
          <p:nvPr/>
        </p:nvSpPr>
        <p:spPr>
          <a:xfrm>
            <a:off x="889825" y="1828375"/>
            <a:ext cx="35571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Alcances</a:t>
            </a:r>
            <a:endParaRPr b="0" i="0" sz="2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Interfaz de usuario amigable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Registro y Autenticación de usuario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Gestión de Perfiles de Usuarios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Búsqueda y Selección de Ayudantía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Gestión de Solicitudes 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Seguridad y Privacidad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"/>
          <p:cNvSpPr txBox="1"/>
          <p:nvPr/>
        </p:nvSpPr>
        <p:spPr>
          <a:xfrm>
            <a:off x="4915350" y="1828375"/>
            <a:ext cx="3557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Límites</a:t>
            </a:r>
            <a:endParaRPr b="0" i="0" sz="2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Tiempo acotado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Escalabilidad Inicial reducida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Uso Nacional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Idioma Único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Plazo de Tres Meses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Equipo Reducido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be8a09423_0_28"/>
          <p:cNvSpPr txBox="1"/>
          <p:nvPr>
            <p:ph type="title"/>
          </p:nvPr>
        </p:nvSpPr>
        <p:spPr>
          <a:xfrm>
            <a:off x="3547525" y="747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Stakeholders</a:t>
            </a:r>
            <a:endParaRPr/>
          </a:p>
        </p:txBody>
      </p:sp>
      <p:sp>
        <p:nvSpPr>
          <p:cNvPr id="243" name="Google Shape;243;g2ebe8a09423_0_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4" name="Google Shape;244;g2ebe8a09423_0_28"/>
          <p:cNvSpPr txBox="1"/>
          <p:nvPr/>
        </p:nvSpPr>
        <p:spPr>
          <a:xfrm>
            <a:off x="474925" y="532875"/>
            <a:ext cx="4812300" cy="4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Stakeholders Internos</a:t>
            </a:r>
            <a:endParaRPr b="1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Gerente de Proyecto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Coordina el desarrollo, planifica recursos y cronograma.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Analista de Requerimientos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Levanta y documenta necesidades.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Profesor Guía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Supervisa y asesora el proyecto (Fernando Herrera).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Equipo de Desarrollo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Programadores backend/frontend, testers, diseñadores.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Estudiantes de DuocUC (usuarios finales)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Se inscriben en ayudantías.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Tutores/Ayudantes (usuarios)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Estudiantes destacados que dictan ayudantías.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Docentes y Coordinadores Académicos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Supervisores que usan reportes y dashboards.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Administradores del sistema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Gestionan usuarios, asignaturas, roles y configuraciones.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g2ebe8a09423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650" y="1588750"/>
            <a:ext cx="3591500" cy="23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ebe8a09423_0_28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be8a09423_0_14"/>
          <p:cNvSpPr txBox="1"/>
          <p:nvPr>
            <p:ph type="title"/>
          </p:nvPr>
        </p:nvSpPr>
        <p:spPr>
          <a:xfrm>
            <a:off x="3457625" y="1301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Sprints</a:t>
            </a:r>
            <a:endParaRPr/>
          </a:p>
        </p:txBody>
      </p:sp>
      <p:sp>
        <p:nvSpPr>
          <p:cNvPr id="252" name="Google Shape;252;g2ebe8a09423_0_14"/>
          <p:cNvSpPr txBox="1"/>
          <p:nvPr>
            <p:ph idx="1" type="body"/>
          </p:nvPr>
        </p:nvSpPr>
        <p:spPr>
          <a:xfrm>
            <a:off x="136772" y="1044225"/>
            <a:ext cx="34281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ct val="89965"/>
              <a:buNone/>
            </a:pPr>
            <a:r>
              <a:rPr b="1" lang="es" sz="1700">
                <a:latin typeface="Arial"/>
                <a:ea typeface="Arial"/>
                <a:cs typeface="Arial"/>
                <a:sym typeface="Arial"/>
              </a:rPr>
              <a:t>Plan de Sprints – Proyecto </a:t>
            </a:r>
            <a:r>
              <a:rPr b="1" i="1" lang="es" sz="1700">
                <a:latin typeface="Arial"/>
                <a:ea typeface="Arial"/>
                <a:cs typeface="Arial"/>
                <a:sym typeface="Arial"/>
              </a:rPr>
              <a:t>StudIA</a:t>
            </a:r>
            <a:r>
              <a:rPr b="1" lang="es" sz="1700">
                <a:latin typeface="Arial"/>
                <a:ea typeface="Arial"/>
                <a:cs typeface="Arial"/>
                <a:sym typeface="Arial"/>
              </a:rPr>
              <a:t> (Duración: 2 semanas cada uno)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10196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0 – Preparación del Proyecto (Semana 1–2)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9037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Dejar listo el entorno y la planificación inicial.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749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Configuración del repositorio (Git).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749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Preparación de entornos (BD, backend, frontend).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74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Definición del backlog inicial.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7749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Tablero Scrum operativo (Jira/Trello).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9037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Product Backlog inicial, entorno de desarrollo configurado.</a:t>
            </a: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71428"/>
              <a:buNone/>
            </a:pPr>
            <a:r>
              <a:t/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ebe8a09423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4" name="Google Shape;254;g2ebe8a09423_0_14"/>
          <p:cNvSpPr txBox="1"/>
          <p:nvPr>
            <p:ph idx="4294967295" type="body"/>
          </p:nvPr>
        </p:nvSpPr>
        <p:spPr>
          <a:xfrm>
            <a:off x="5635625" y="1072810"/>
            <a:ext cx="3508375" cy="36655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120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1 – Inicio de Sesión y Registro de Usuarios (Semana 3–4)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8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Implementar la autenticación de usuarios.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Registro de usuarios (estudiante, ayudante, supervisor, administrador).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Inicio de sesión con validación de credenciales.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Manejo básico de roles y permisos.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Validación de campos y seguridad (contraseñas cifradas).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8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Login y registro funcionales, con base de datos integrada.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1360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300"/>
              </a:spcAft>
              <a:buSzPts val="1857"/>
              <a:buNone/>
            </a:pPr>
            <a:r>
              <a:t/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El contenido generado por IA puede ser incorrecto." id="255" name="Google Shape;255;g2ebe8a09423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625" y="1958325"/>
            <a:ext cx="2097594" cy="159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ebe8a09423_0_14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c344d308a_1_14"/>
          <p:cNvSpPr txBox="1"/>
          <p:nvPr>
            <p:ph type="title"/>
          </p:nvPr>
        </p:nvSpPr>
        <p:spPr>
          <a:xfrm>
            <a:off x="3457625" y="19229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Sprints</a:t>
            </a:r>
            <a:endParaRPr/>
          </a:p>
        </p:txBody>
      </p:sp>
      <p:sp>
        <p:nvSpPr>
          <p:cNvPr id="262" name="Google Shape;262;g37c344d308a_1_14"/>
          <p:cNvSpPr txBox="1"/>
          <p:nvPr>
            <p:ph idx="1" type="body"/>
          </p:nvPr>
        </p:nvSpPr>
        <p:spPr>
          <a:xfrm>
            <a:off x="293039" y="1084217"/>
            <a:ext cx="3062937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300"/>
              <a:buNone/>
            </a:pPr>
            <a:r>
              <a:rPr b="1" lang="es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Sprint 2 – Gestión de Perfiles y Ayudantías (Semana 5–6)</a:t>
            </a:r>
            <a:endParaRPr b="1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 Configuración de perfiles y catálogo inicial de ayudantías.</a:t>
            </a: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BFB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CRUD de perfiles de usuario.</a:t>
            </a:r>
            <a:b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BFB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Creación y visualización de ayudantías.</a:t>
            </a:r>
            <a:b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BFB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Pantalla para listar ayudantías disponibles.</a:t>
            </a:r>
            <a:b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 Módulo de perfiles funcional + catálogo de ayudantías visible.</a:t>
            </a: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7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SzPts val="1857"/>
              <a:buNone/>
            </a:pPr>
            <a:r>
              <a:t/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7c344d308a_1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4" name="Google Shape;264;g37c344d308a_1_14"/>
          <p:cNvSpPr txBox="1"/>
          <p:nvPr>
            <p:ph idx="4294967295" type="body"/>
          </p:nvPr>
        </p:nvSpPr>
        <p:spPr>
          <a:xfrm>
            <a:off x="5971403" y="1164914"/>
            <a:ext cx="2879557" cy="32038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ct val="8000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3 – Inscripción y Gestión de Solicitudes (Semana 7–8)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Permitir a los estudiantes inscribirse en ayudantías.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8108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Inscripción a ayudantías con validación de cupos.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Gestión de solicitudes de ayudantía.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Confirmación y notificaciones básicas (correo/push).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Inscripción de ayudantías activa, con registro en BD.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118092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El contenido generado por IA puede ser incorrecto." id="265" name="Google Shape;265;g37c344d308a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0997" y="1900268"/>
            <a:ext cx="2097594" cy="159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7c344d308a_1_14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EDO</dc:creator>
</cp:coreProperties>
</file>